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60" r:id="rId3"/>
    <p:sldId id="261" r:id="rId4"/>
    <p:sldId id="278" r:id="rId5"/>
    <p:sldId id="257" r:id="rId6"/>
    <p:sldId id="326" r:id="rId7"/>
    <p:sldId id="333" r:id="rId8"/>
    <p:sldId id="340" r:id="rId9"/>
    <p:sldId id="339" r:id="rId10"/>
    <p:sldId id="336" r:id="rId11"/>
    <p:sldId id="345" r:id="rId12"/>
    <p:sldId id="282" r:id="rId13"/>
    <p:sldId id="343" r:id="rId14"/>
    <p:sldId id="341" r:id="rId15"/>
    <p:sldId id="342" r:id="rId16"/>
    <p:sldId id="344" r:id="rId17"/>
    <p:sldId id="258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56" autoAdjust="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Budżet Gminy Książki lata 2018, 2019, 2020</a:t>
            </a:r>
          </a:p>
        </c:rich>
      </c:tx>
      <c:layout>
        <c:manualLayout>
          <c:xMode val="edge"/>
          <c:yMode val="edge"/>
          <c:x val="0.11160493827160496"/>
          <c:y val="2.68233875828812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2018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6.17283950617283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6B-4A35-9410-73103C656198}"/>
                </c:ext>
              </c:extLst>
            </c:dLbl>
            <c:dLbl>
              <c:idx val="3"/>
              <c:layout>
                <c:manualLayout>
                  <c:x val="2.0576131687242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6B-4A35-9410-73103C656198}"/>
                </c:ext>
              </c:extLst>
            </c:dLbl>
            <c:dLbl>
              <c:idx val="4"/>
              <c:layout>
                <c:manualLayout>
                  <c:x val="2.057613168724204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6B-4A35-9410-73103C656198}"/>
                </c:ext>
              </c:extLst>
            </c:dLbl>
            <c:dLbl>
              <c:idx val="5"/>
              <c:layout>
                <c:manualLayout>
                  <c:x val="4.1152263374484091E-3"/>
                  <c:y val="-1.105070617694321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6B-4A35-9410-73103C656198}"/>
                </c:ext>
              </c:extLst>
            </c:dLbl>
            <c:dLbl>
              <c:idx val="6"/>
              <c:layout>
                <c:manualLayout>
                  <c:x val="2.0576131687242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6B-4A35-9410-73103C656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Dochody budżetu</c:v>
                </c:pt>
                <c:pt idx="1">
                  <c:v>dochody bieżące</c:v>
                </c:pt>
                <c:pt idx="2">
                  <c:v>dochody majątkowe</c:v>
                </c:pt>
                <c:pt idx="3">
                  <c:v>Wydatki budżetu</c:v>
                </c:pt>
                <c:pt idx="4">
                  <c:v>wydatki bieżące</c:v>
                </c:pt>
                <c:pt idx="5">
                  <c:v>wydatki majątkowe</c:v>
                </c:pt>
                <c:pt idx="6">
                  <c:v>deficyt budżetu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20241942.059999999</c:v>
                </c:pt>
                <c:pt idx="1">
                  <c:v>17751482.07</c:v>
                </c:pt>
                <c:pt idx="2">
                  <c:v>2490459.9900000002</c:v>
                </c:pt>
                <c:pt idx="3">
                  <c:v>21563202.25</c:v>
                </c:pt>
                <c:pt idx="4">
                  <c:v>16784814.420000002</c:v>
                </c:pt>
                <c:pt idx="5">
                  <c:v>4778387.83</c:v>
                </c:pt>
                <c:pt idx="6">
                  <c:v>1321260.19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6B-4A35-9410-73103C65619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2019</c:v>
                </c:pt>
              </c:strCache>
            </c:strRef>
          </c:tx>
          <c:spPr>
            <a:gradFill>
              <a:gsLst>
                <a:gs pos="100000">
                  <a:schemeClr val="accent4">
                    <a:alpha val="0"/>
                  </a:schemeClr>
                </a:gs>
                <a:gs pos="50000">
                  <a:schemeClr val="accent4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5761316872428E-3"/>
                  <c:y val="-3.0138637733574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6B-4A35-9410-73103C656198}"/>
                </c:ext>
              </c:extLst>
            </c:dLbl>
            <c:dLbl>
              <c:idx val="1"/>
              <c:layout>
                <c:manualLayout>
                  <c:x val="2.0576131687242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6B-4A35-9410-73103C656198}"/>
                </c:ext>
              </c:extLst>
            </c:dLbl>
            <c:dLbl>
              <c:idx val="2"/>
              <c:layout>
                <c:manualLayout>
                  <c:x val="4.11522633744848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86B-4A35-9410-73103C656198}"/>
                </c:ext>
              </c:extLst>
            </c:dLbl>
            <c:dLbl>
              <c:idx val="3"/>
              <c:layout>
                <c:manualLayout>
                  <c:x val="4.1152263374484846E-3"/>
                  <c:y val="-2.762676544235803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6B-4A35-9410-73103C656198}"/>
                </c:ext>
              </c:extLst>
            </c:dLbl>
            <c:dLbl>
              <c:idx val="4"/>
              <c:layout>
                <c:manualLayout>
                  <c:x val="6.17283950617283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86B-4A35-9410-73103C656198}"/>
                </c:ext>
              </c:extLst>
            </c:dLbl>
            <c:dLbl>
              <c:idx val="5"/>
              <c:layout>
                <c:manualLayout>
                  <c:x val="4.11522633744856E-3"/>
                  <c:y val="-1.105070617694321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86B-4A35-9410-73103C656198}"/>
                </c:ext>
              </c:extLst>
            </c:dLbl>
            <c:dLbl>
              <c:idx val="6"/>
              <c:layout>
                <c:manualLayout>
                  <c:x val="6.1728395061728392E-3"/>
                  <c:y val="-3.0138637733574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86B-4A35-9410-73103C656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Dochody budżetu</c:v>
                </c:pt>
                <c:pt idx="1">
                  <c:v>dochody bieżące</c:v>
                </c:pt>
                <c:pt idx="2">
                  <c:v>dochody majątkowe</c:v>
                </c:pt>
                <c:pt idx="3">
                  <c:v>Wydatki budżetu</c:v>
                </c:pt>
                <c:pt idx="4">
                  <c:v>wydatki bieżące</c:v>
                </c:pt>
                <c:pt idx="5">
                  <c:v>wydatki majątkowe</c:v>
                </c:pt>
                <c:pt idx="6">
                  <c:v>deficyt budżetu</c:v>
                </c:pt>
              </c:strCache>
            </c:strRef>
          </c:cat>
          <c:val>
            <c:numRef>
              <c:f>Arkusz1!$C$2:$C$8</c:f>
              <c:numCache>
                <c:formatCode>General</c:formatCode>
                <c:ptCount val="7"/>
                <c:pt idx="0">
                  <c:v>19676032.329999998</c:v>
                </c:pt>
                <c:pt idx="1">
                  <c:v>17724105.199999999</c:v>
                </c:pt>
                <c:pt idx="2">
                  <c:v>1951927.13</c:v>
                </c:pt>
                <c:pt idx="3">
                  <c:v>20222645.850000001</c:v>
                </c:pt>
                <c:pt idx="4">
                  <c:v>16182265.67</c:v>
                </c:pt>
                <c:pt idx="5">
                  <c:v>4040380.18</c:v>
                </c:pt>
                <c:pt idx="6">
                  <c:v>546613.52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86B-4A35-9410-73103C656198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2020</c:v>
                </c:pt>
              </c:strCache>
            </c:strRef>
          </c:tx>
          <c:spPr>
            <a:gradFill>
              <a:gsLst>
                <a:gs pos="100000">
                  <a:schemeClr val="accent6">
                    <a:alpha val="0"/>
                  </a:schemeClr>
                </a:gs>
                <a:gs pos="50000">
                  <a:schemeClr val="accent6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2304526748971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86B-4A35-9410-73103C656198}"/>
                </c:ext>
              </c:extLst>
            </c:dLbl>
            <c:dLbl>
              <c:idx val="1"/>
              <c:layout>
                <c:manualLayout>
                  <c:x val="6.172839506172801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86B-4A35-9410-73103C656198}"/>
                </c:ext>
              </c:extLst>
            </c:dLbl>
            <c:dLbl>
              <c:idx val="2"/>
              <c:layout>
                <c:manualLayout>
                  <c:x val="8.2304526748971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86B-4A35-9410-73103C656198}"/>
                </c:ext>
              </c:extLst>
            </c:dLbl>
            <c:dLbl>
              <c:idx val="3"/>
              <c:layout>
                <c:manualLayout>
                  <c:x val="1.0288065843621325E-2"/>
                  <c:y val="-1.381338272117901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86B-4A35-9410-73103C656198}"/>
                </c:ext>
              </c:extLst>
            </c:dLbl>
            <c:dLbl>
              <c:idx val="4"/>
              <c:layout>
                <c:manualLayout>
                  <c:x val="6.1728395061729146E-3"/>
                  <c:y val="-2.762676544235803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86B-4A35-9410-73103C656198}"/>
                </c:ext>
              </c:extLst>
            </c:dLbl>
            <c:dLbl>
              <c:idx val="5"/>
              <c:layout>
                <c:manualLayout>
                  <c:x val="6.17283950617283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86B-4A35-9410-73103C656198}"/>
                </c:ext>
              </c:extLst>
            </c:dLbl>
            <c:dLbl>
              <c:idx val="6"/>
              <c:layout>
                <c:manualLayout>
                  <c:x val="6.17283950617283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86B-4A35-9410-73103C656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Dochody budżetu</c:v>
                </c:pt>
                <c:pt idx="1">
                  <c:v>dochody bieżące</c:v>
                </c:pt>
                <c:pt idx="2">
                  <c:v>dochody majątkowe</c:v>
                </c:pt>
                <c:pt idx="3">
                  <c:v>Wydatki budżetu</c:v>
                </c:pt>
                <c:pt idx="4">
                  <c:v>wydatki bieżące</c:v>
                </c:pt>
                <c:pt idx="5">
                  <c:v>wydatki majątkowe</c:v>
                </c:pt>
                <c:pt idx="6">
                  <c:v>deficyt budżetu</c:v>
                </c:pt>
              </c:strCache>
            </c:strRef>
          </c:cat>
          <c:val>
            <c:numRef>
              <c:f>Arkusz1!$D$2:$D$8</c:f>
              <c:numCache>
                <c:formatCode>General</c:formatCode>
                <c:ptCount val="7"/>
                <c:pt idx="0">
                  <c:v>23598253.600000001</c:v>
                </c:pt>
                <c:pt idx="1">
                  <c:v>19364951.91</c:v>
                </c:pt>
                <c:pt idx="2">
                  <c:v>4233301.6900000004</c:v>
                </c:pt>
                <c:pt idx="3">
                  <c:v>24576541.940000001</c:v>
                </c:pt>
                <c:pt idx="4">
                  <c:v>18008038.690000001</c:v>
                </c:pt>
                <c:pt idx="5">
                  <c:v>6568503.25</c:v>
                </c:pt>
                <c:pt idx="6">
                  <c:v>978288.34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086B-4A35-9410-73103C6561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96067296"/>
        <c:axId val="296072896"/>
        <c:axId val="0"/>
      </c:bar3DChart>
      <c:catAx>
        <c:axId val="29606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6072896"/>
        <c:crosses val="autoZero"/>
        <c:auto val="1"/>
        <c:lblAlgn val="ctr"/>
        <c:lblOffset val="100"/>
        <c:noMultiLvlLbl val="0"/>
      </c:catAx>
      <c:valAx>
        <c:axId val="296072896"/>
        <c:scaling>
          <c:orientation val="minMax"/>
          <c:max val="3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606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90CC9-A8DC-4C03-B2F7-F1FD40E41F85}" type="datetimeFigureOut">
              <a:rPr lang="pl-PL" smtClean="0"/>
              <a:t>30.12.2019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52E5D-ED4E-40FC-A2D4-A5E45FCCB7C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7759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52E5D-ED4E-40FC-A2D4-A5E45FCCB7C3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2676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52E5D-ED4E-40FC-A2D4-A5E45FCCB7C3}" type="slidenum">
              <a:rPr lang="pl-PL" smtClean="0"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90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262A-D0FC-43F8-9D43-8E2E92C0334C}" type="datetimeFigureOut">
              <a:rPr lang="pl-PL" smtClean="0"/>
              <a:pPr/>
              <a:t>30.12.2019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3CDC-4C62-4968-A7D6-9A5BB532E25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262A-D0FC-43F8-9D43-8E2E92C0334C}" type="datetimeFigureOut">
              <a:rPr lang="pl-PL" smtClean="0"/>
              <a:pPr/>
              <a:t>30.12.2019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3CDC-4C62-4968-A7D6-9A5BB532E25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262A-D0FC-43F8-9D43-8E2E92C0334C}" type="datetimeFigureOut">
              <a:rPr lang="pl-PL" smtClean="0"/>
              <a:pPr/>
              <a:t>30.12.2019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3CDC-4C62-4968-A7D6-9A5BB532E25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C190-BEC6-4942-A105-E268AD7CDE58}" type="datetimeFigureOut">
              <a:rPr lang="pl-PL" smtClean="0"/>
              <a:t>30.12.2019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C347-C4BC-4E3E-BF24-41469107692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1552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C190-BEC6-4942-A105-E268AD7CDE58}" type="datetimeFigureOut">
              <a:rPr lang="pl-PL" smtClean="0"/>
              <a:t>30.12.2019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C347-C4BC-4E3E-BF24-41469107692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2591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C190-BEC6-4942-A105-E268AD7CDE58}" type="datetimeFigureOut">
              <a:rPr lang="pl-PL" smtClean="0"/>
              <a:t>30.12.2019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C347-C4BC-4E3E-BF24-41469107692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8634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C190-BEC6-4942-A105-E268AD7CDE58}" type="datetimeFigureOut">
              <a:rPr lang="pl-PL" smtClean="0"/>
              <a:t>30.12.2019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C347-C4BC-4E3E-BF24-41469107692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1371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C190-BEC6-4942-A105-E268AD7CDE58}" type="datetimeFigureOut">
              <a:rPr lang="pl-PL" smtClean="0"/>
              <a:t>30.12.2019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C347-C4BC-4E3E-BF24-41469107692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8336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C190-BEC6-4942-A105-E268AD7CDE58}" type="datetimeFigureOut">
              <a:rPr lang="pl-PL" smtClean="0"/>
              <a:t>30.12.2019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C347-C4BC-4E3E-BF24-41469107692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0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C190-BEC6-4942-A105-E268AD7CDE58}" type="datetimeFigureOut">
              <a:rPr lang="pl-PL" smtClean="0"/>
              <a:t>30.12.2019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C347-C4BC-4E3E-BF24-41469107692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6163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C190-BEC6-4942-A105-E268AD7CDE58}" type="datetimeFigureOut">
              <a:rPr lang="pl-PL" smtClean="0"/>
              <a:t>30.12.2019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C347-C4BC-4E3E-BF24-41469107692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216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262A-D0FC-43F8-9D43-8E2E92C0334C}" type="datetimeFigureOut">
              <a:rPr lang="pl-PL" smtClean="0"/>
              <a:pPr/>
              <a:t>30.12.2019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3CDC-4C62-4968-A7D6-9A5BB532E25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C190-BEC6-4942-A105-E268AD7CDE58}" type="datetimeFigureOut">
              <a:rPr lang="pl-PL" smtClean="0"/>
              <a:t>30.12.2019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C347-C4BC-4E3E-BF24-41469107692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829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C190-BEC6-4942-A105-E268AD7CDE58}" type="datetimeFigureOut">
              <a:rPr lang="pl-PL" smtClean="0"/>
              <a:t>30.12.2019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C347-C4BC-4E3E-BF24-41469107692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9802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C190-BEC6-4942-A105-E268AD7CDE58}" type="datetimeFigureOut">
              <a:rPr lang="pl-PL" smtClean="0"/>
              <a:t>30.12.2019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C347-C4BC-4E3E-BF24-414691076923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5709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C190-BEC6-4942-A105-E268AD7CDE58}" type="datetimeFigureOut">
              <a:rPr lang="pl-PL" smtClean="0"/>
              <a:t>30.12.2019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C347-C4BC-4E3E-BF24-41469107692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7433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C190-BEC6-4942-A105-E268AD7CDE58}" type="datetimeFigureOut">
              <a:rPr lang="pl-PL" smtClean="0"/>
              <a:t>30.12.2019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C347-C4BC-4E3E-BF24-414691076923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4577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C190-BEC6-4942-A105-E268AD7CDE58}" type="datetimeFigureOut">
              <a:rPr lang="pl-PL" smtClean="0"/>
              <a:t>30.12.2019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C347-C4BC-4E3E-BF24-41469107692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3533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C190-BEC6-4942-A105-E268AD7CDE58}" type="datetimeFigureOut">
              <a:rPr lang="pl-PL" smtClean="0"/>
              <a:t>30.12.2019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C347-C4BC-4E3E-BF24-41469107692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9605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C190-BEC6-4942-A105-E268AD7CDE58}" type="datetimeFigureOut">
              <a:rPr lang="pl-PL" smtClean="0"/>
              <a:t>30.12.2019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C347-C4BC-4E3E-BF24-41469107692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682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262A-D0FC-43F8-9D43-8E2E92C0334C}" type="datetimeFigureOut">
              <a:rPr lang="pl-PL" smtClean="0"/>
              <a:pPr/>
              <a:t>30.12.2019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3CDC-4C62-4968-A7D6-9A5BB532E25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262A-D0FC-43F8-9D43-8E2E92C0334C}" type="datetimeFigureOut">
              <a:rPr lang="pl-PL" smtClean="0"/>
              <a:pPr/>
              <a:t>30.12.2019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3CDC-4C62-4968-A7D6-9A5BB532E25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262A-D0FC-43F8-9D43-8E2E92C0334C}" type="datetimeFigureOut">
              <a:rPr lang="pl-PL" smtClean="0"/>
              <a:pPr/>
              <a:t>30.12.2019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3CDC-4C62-4968-A7D6-9A5BB532E25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262A-D0FC-43F8-9D43-8E2E92C0334C}" type="datetimeFigureOut">
              <a:rPr lang="pl-PL" smtClean="0"/>
              <a:pPr/>
              <a:t>30.12.2019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3CDC-4C62-4968-A7D6-9A5BB532E25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262A-D0FC-43F8-9D43-8E2E92C0334C}" type="datetimeFigureOut">
              <a:rPr lang="pl-PL" smtClean="0"/>
              <a:pPr/>
              <a:t>30.12.2019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3CDC-4C62-4968-A7D6-9A5BB532E25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262A-D0FC-43F8-9D43-8E2E92C0334C}" type="datetimeFigureOut">
              <a:rPr lang="pl-PL" smtClean="0"/>
              <a:pPr/>
              <a:t>30.12.2019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3CDC-4C62-4968-A7D6-9A5BB532E25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262A-D0FC-43F8-9D43-8E2E92C0334C}" type="datetimeFigureOut">
              <a:rPr lang="pl-PL" smtClean="0"/>
              <a:pPr/>
              <a:t>30.12.2019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3CDC-4C62-4968-A7D6-9A5BB532E25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7262A-D0FC-43F8-9D43-8E2E92C0334C}" type="datetimeFigureOut">
              <a:rPr lang="pl-PL" smtClean="0"/>
              <a:pPr/>
              <a:t>30.12.2019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93CDC-4C62-4968-A7D6-9A5BB532E25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8C190-BEC6-4942-A105-E268AD7CDE58}" type="datetimeFigureOut">
              <a:rPr lang="pl-PL" smtClean="0"/>
              <a:t>30.12.2019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CF6EC347-C4BC-4E3E-BF24-41469107692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702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wojt@gminaksiazki.p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3000395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Sprawozdanie z działalności </a:t>
            </a:r>
            <a:br>
              <a:rPr lang="pl-PL" dirty="0"/>
            </a:br>
            <a:r>
              <a:rPr lang="pl-PL" dirty="0"/>
              <a:t>Wójta Gminy Książki </a:t>
            </a:r>
            <a:br>
              <a:rPr lang="pl-PL" dirty="0"/>
            </a:br>
            <a:r>
              <a:rPr lang="pl-PL" dirty="0"/>
              <a:t>za okres </a:t>
            </a:r>
            <a:br>
              <a:rPr lang="pl-PL" dirty="0"/>
            </a:br>
            <a:r>
              <a:rPr lang="pl-PL" dirty="0"/>
              <a:t>27.11.2019 r. - 30.12.2019 r.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5143512"/>
            <a:ext cx="6400800" cy="857256"/>
          </a:xfrm>
        </p:spPr>
        <p:txBody>
          <a:bodyPr/>
          <a:lstStyle/>
          <a:p>
            <a:r>
              <a:rPr lang="pl-PL" i="1" dirty="0"/>
              <a:t>Krzysztof Zieliński</a:t>
            </a:r>
          </a:p>
        </p:txBody>
      </p:sp>
      <p:pic>
        <p:nvPicPr>
          <p:cNvPr id="6146" name="Picture 2" descr="https://upload.wikimedia.org/wikipedia/commons/thumb/c/c0/POL_gmina_Ksi%C4%85%C5%BCki_COA.png/250px-POL_gmina_Ksi%C4%85%C5%BCki_CO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42852"/>
            <a:ext cx="1883343" cy="2071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1EC5BF-632F-4D4C-9D30-B701A49F6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Dofinansowanie z ARiMR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0070C0"/>
                </a:solidFill>
              </a:rPr>
              <a:t> do płyt obornikowych, </a:t>
            </a:r>
            <a:br>
              <a:rPr lang="pl-PL" dirty="0">
                <a:solidFill>
                  <a:srgbClr val="0070C0"/>
                </a:solidFill>
              </a:rPr>
            </a:br>
            <a:r>
              <a:rPr lang="pl-PL" dirty="0">
                <a:solidFill>
                  <a:srgbClr val="0070C0"/>
                </a:solidFill>
              </a:rPr>
              <a:t>silosów, </a:t>
            </a:r>
            <a:br>
              <a:rPr lang="pl-PL" dirty="0">
                <a:solidFill>
                  <a:srgbClr val="0070C0"/>
                </a:solidFill>
              </a:rPr>
            </a:br>
            <a:r>
              <a:rPr lang="pl-PL" dirty="0">
                <a:solidFill>
                  <a:srgbClr val="0070C0"/>
                </a:solidFill>
              </a:rPr>
              <a:t>zbiorników na gnojowicę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do 50% dofinansowania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4324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80160" y="3433699"/>
            <a:ext cx="5981252" cy="812217"/>
          </a:xfrm>
        </p:spPr>
        <p:txBody>
          <a:bodyPr/>
          <a:lstStyle/>
          <a:p>
            <a:pPr algn="l"/>
            <a:r>
              <a:rPr lang="pl-PL" b="1" dirty="0">
                <a:solidFill>
                  <a:sysClr val="windowText" lastClr="000000"/>
                </a:solidFill>
              </a:rPr>
              <a:t>Budżet Gminy Książki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80161" y="4334666"/>
            <a:ext cx="5981252" cy="2200611"/>
          </a:xfrm>
        </p:spPr>
        <p:txBody>
          <a:bodyPr/>
          <a:lstStyle/>
          <a:p>
            <a:pPr algn="l"/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Porównanie lat 2018, 2019, 2020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77" y="1268760"/>
            <a:ext cx="1521618" cy="167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55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0AF48B09-73D2-4C1C-9D90-8E7678F67D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2092001"/>
              </p:ext>
            </p:extLst>
          </p:nvPr>
        </p:nvGraphicFramePr>
        <p:xfrm>
          <a:off x="467544" y="188640"/>
          <a:ext cx="770485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6062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5AD889-C1DD-4274-8CF4-53CA7C70C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976664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>
                <a:solidFill>
                  <a:srgbClr val="FF0000"/>
                </a:solidFill>
              </a:rPr>
              <a:t>             </a:t>
            </a:r>
            <a:r>
              <a:rPr lang="pl-PL" sz="5300" dirty="0">
                <a:solidFill>
                  <a:srgbClr val="FF0000"/>
                </a:solidFill>
              </a:rPr>
              <a:t>Zadania inwestycyjne</a:t>
            </a:r>
            <a:br>
              <a:rPr lang="pl-PL" dirty="0"/>
            </a:br>
            <a:r>
              <a:rPr lang="pl-PL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Zakup wodomierzy etap III;</a:t>
            </a:r>
            <a:br>
              <a:rPr lang="pl-PL" sz="4000" dirty="0"/>
            </a:br>
            <a:r>
              <a:rPr lang="pl-PL" sz="4000" dirty="0">
                <a:solidFill>
                  <a:schemeClr val="bg2">
                    <a:lumMod val="50000"/>
                  </a:schemeClr>
                </a:solidFill>
              </a:rPr>
              <a:t>- Dotacja dla starostwa na przebudowę  drogi ul. Szkolna - Główna;</a:t>
            </a:r>
            <a:br>
              <a:rPr lang="pl-PL" sz="4000" dirty="0"/>
            </a:br>
            <a:r>
              <a:rPr lang="pl-PL" sz="4000" dirty="0">
                <a:solidFill>
                  <a:srgbClr val="00B050"/>
                </a:solidFill>
              </a:rPr>
              <a:t>- Przebudowa drogi Blizno, Osieczek, Blizienko, Zaskocz-Jaworze;</a:t>
            </a:r>
            <a:br>
              <a:rPr lang="pl-PL" sz="4000" dirty="0"/>
            </a:br>
            <a:r>
              <a:rPr lang="pl-PL" sz="4000" dirty="0">
                <a:solidFill>
                  <a:schemeClr val="accent2">
                    <a:lumMod val="75000"/>
                  </a:schemeClr>
                </a:solidFill>
              </a:rPr>
              <a:t>- Centrum Aktywnego wypoczynku </a:t>
            </a:r>
            <a:br>
              <a:rPr lang="pl-PL" sz="4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4000" dirty="0">
                <a:solidFill>
                  <a:schemeClr val="accent2">
                    <a:lumMod val="75000"/>
                  </a:schemeClr>
                </a:solidFill>
              </a:rPr>
              <a:t>w Gminie Książki;</a:t>
            </a:r>
            <a:br>
              <a:rPr lang="pl-PL" sz="4000" dirty="0"/>
            </a:br>
            <a:r>
              <a:rPr lang="pl-PL" sz="4000" dirty="0">
                <a:solidFill>
                  <a:srgbClr val="FFC000"/>
                </a:solidFill>
              </a:rPr>
              <a:t>- Odnawialne źródła energii w Gminie Książki;</a:t>
            </a:r>
            <a:endParaRPr lang="pl-P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811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2661BC-143A-4B88-A290-489DC3CE9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712968" cy="6048671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>
                <a:solidFill>
                  <a:srgbClr val="00B050"/>
                </a:solidFill>
              </a:rPr>
              <a:t>- Utworzenie Międzypokoleniowego Parku Przyrodniczo-Edukacyjnego </a:t>
            </a:r>
            <a:br>
              <a:rPr lang="pl-PL" dirty="0">
                <a:solidFill>
                  <a:srgbClr val="00B050"/>
                </a:solidFill>
              </a:rPr>
            </a:br>
            <a:r>
              <a:rPr lang="pl-PL" dirty="0">
                <a:solidFill>
                  <a:srgbClr val="00B050"/>
                </a:solidFill>
              </a:rPr>
              <a:t>w Książkach;</a:t>
            </a:r>
            <a:br>
              <a:rPr lang="pl-PL" dirty="0"/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- Utwardzenie placu targowego </a:t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w Książkach;</a:t>
            </a:r>
            <a:br>
              <a:rPr lang="pl-PL" dirty="0"/>
            </a:br>
            <a:r>
              <a:rPr lang="pl-PL" dirty="0">
                <a:solidFill>
                  <a:srgbClr val="FFC000"/>
                </a:solidFill>
              </a:rPr>
              <a:t>- Remont 1 klasy w szkole podstawowej;</a:t>
            </a:r>
            <a:br>
              <a:rPr lang="pl-PL" dirty="0"/>
            </a:br>
            <a:r>
              <a:rPr lang="pl-PL" dirty="0">
                <a:solidFill>
                  <a:srgbClr val="00B0F0"/>
                </a:solidFill>
              </a:rPr>
              <a:t>- Zakup książek do biblioteki szkolnej.</a:t>
            </a:r>
            <a:br>
              <a:rPr lang="pl-PL" dirty="0"/>
            </a:br>
            <a:br>
              <a:rPr lang="pl-PL" dirty="0"/>
            </a:br>
            <a:r>
              <a:rPr lang="pl-PL" dirty="0">
                <a:solidFill>
                  <a:srgbClr val="FF0000"/>
                </a:solidFill>
              </a:rPr>
              <a:t>Łączny koszt inwestycji </a:t>
            </a:r>
            <a:r>
              <a:rPr lang="pl-PL" sz="5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6 568 503,00zł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42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1AB849-9EC4-4B76-AB49-66F0A9B8C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6048671"/>
          </a:xfrm>
        </p:spPr>
        <p:txBody>
          <a:bodyPr>
            <a:normAutofit/>
          </a:bodyPr>
          <a:lstStyle/>
          <a:p>
            <a:r>
              <a:rPr lang="pl-PL" sz="5400" dirty="0">
                <a:solidFill>
                  <a:srgbClr val="00B050"/>
                </a:solidFill>
              </a:rPr>
              <a:t>Fundusz sołecki na 2019 r.</a:t>
            </a:r>
            <a:br>
              <a:rPr lang="pl-PL" dirty="0"/>
            </a:br>
            <a:r>
              <a:rPr lang="pl-PL" dirty="0">
                <a:solidFill>
                  <a:srgbClr val="FF0000"/>
                </a:solidFill>
              </a:rPr>
              <a:t>211.094,48 zł</a:t>
            </a:r>
            <a:br>
              <a:rPr lang="pl-PL" dirty="0"/>
            </a:br>
            <a:br>
              <a:rPr lang="pl-PL" sz="5400" dirty="0"/>
            </a:br>
            <a:r>
              <a:rPr lang="pl-PL" sz="5400" dirty="0">
                <a:solidFill>
                  <a:srgbClr val="0070C0"/>
                </a:solidFill>
              </a:rPr>
              <a:t>Organizacje pozarządowe</a:t>
            </a:r>
            <a:br>
              <a:rPr lang="pl-PL" sz="5400" dirty="0">
                <a:solidFill>
                  <a:srgbClr val="0070C0"/>
                </a:solidFill>
              </a:rPr>
            </a:br>
            <a:r>
              <a:rPr lang="pl-PL" sz="5400" dirty="0">
                <a:solidFill>
                  <a:srgbClr val="0070C0"/>
                </a:solidFill>
              </a:rPr>
              <a:t>będą mogły liczyć na </a:t>
            </a:r>
            <a:br>
              <a:rPr lang="pl-PL" dirty="0">
                <a:solidFill>
                  <a:srgbClr val="0070C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40 000,00 zł</a:t>
            </a:r>
          </a:p>
        </p:txBody>
      </p:sp>
    </p:spTree>
    <p:extLst>
      <p:ext uri="{BB962C8B-B14F-4D97-AF65-F5344CB8AC3E}">
        <p14:creationId xmlns:p14="http://schemas.microsoft.com/office/powerpoint/2010/main" val="1049006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b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Dziękuję za uwagę.</a:t>
            </a:r>
            <a:br>
              <a:rPr lang="pl-PL" dirty="0"/>
            </a:br>
            <a:br>
              <a:rPr lang="pl-PL" dirty="0"/>
            </a:br>
            <a:r>
              <a:rPr lang="pl-PL" dirty="0"/>
              <a:t>                </a:t>
            </a:r>
            <a:r>
              <a:rPr lang="pl-PL" sz="2400" dirty="0">
                <a:solidFill>
                  <a:srgbClr val="00B050"/>
                </a:solidFill>
              </a:rPr>
              <a:t>Krzysztof Zieliński</a:t>
            </a:r>
            <a:br>
              <a:rPr lang="pl-PL" sz="2400" dirty="0">
                <a:solidFill>
                  <a:srgbClr val="00B050"/>
                </a:solidFill>
              </a:rPr>
            </a:br>
            <a:r>
              <a:rPr lang="pl-PL" sz="2400" dirty="0">
                <a:solidFill>
                  <a:srgbClr val="00B050"/>
                </a:solidFill>
              </a:rPr>
              <a:t>                              Urząd Gminy w Książkach </a:t>
            </a:r>
            <a:br>
              <a:rPr lang="pl-PL" sz="2400" dirty="0">
                <a:solidFill>
                  <a:srgbClr val="00B050"/>
                </a:solidFill>
              </a:rPr>
            </a:br>
            <a:r>
              <a:rPr lang="pl-PL" sz="2400" dirty="0">
                <a:solidFill>
                  <a:srgbClr val="00B050"/>
                </a:solidFill>
              </a:rPr>
              <a:t>                               ul. Bankowa 4</a:t>
            </a:r>
            <a:br>
              <a:rPr lang="pl-PL" sz="2400" dirty="0">
                <a:solidFill>
                  <a:srgbClr val="00B050"/>
                </a:solidFill>
              </a:rPr>
            </a:br>
            <a:r>
              <a:rPr lang="pl-PL" sz="2400" dirty="0">
                <a:solidFill>
                  <a:srgbClr val="00B050"/>
                </a:solidFill>
              </a:rPr>
              <a:t>                               87-222 Książki</a:t>
            </a:r>
            <a:br>
              <a:rPr lang="pl-PL" sz="2400" dirty="0">
                <a:solidFill>
                  <a:srgbClr val="00B050"/>
                </a:solidFill>
              </a:rPr>
            </a:br>
            <a:r>
              <a:rPr lang="pl-PL" sz="2400" dirty="0">
                <a:solidFill>
                  <a:srgbClr val="00B050"/>
                </a:solidFill>
              </a:rPr>
              <a:t>                          e-mail: </a:t>
            </a:r>
            <a:r>
              <a:rPr lang="pl-PL" sz="2400" dirty="0">
                <a:solidFill>
                  <a:srgbClr val="00B050"/>
                </a:solidFill>
                <a:hlinkClick r:id="rId2"/>
              </a:rPr>
              <a:t>wojt@gminaksiazki.pl</a:t>
            </a:r>
            <a:r>
              <a:rPr lang="pl-PL" sz="2400" dirty="0">
                <a:solidFill>
                  <a:srgbClr val="00B050"/>
                </a:solidFill>
              </a:rPr>
              <a:t> </a:t>
            </a:r>
            <a:br>
              <a:rPr lang="pl-PL" sz="2400" dirty="0">
                <a:solidFill>
                  <a:srgbClr val="00B050"/>
                </a:solidFill>
              </a:rPr>
            </a:br>
            <a:r>
              <a:rPr lang="pl-PL" sz="2400" dirty="0">
                <a:solidFill>
                  <a:srgbClr val="00B050"/>
                </a:solidFill>
              </a:rPr>
              <a:t>                           tel. 667-924-100</a:t>
            </a:r>
          </a:p>
        </p:txBody>
      </p:sp>
      <p:pic>
        <p:nvPicPr>
          <p:cNvPr id="6" name="Picture 2" descr="https://upload.wikimedia.org/wikipedia/commons/thumb/c/c0/POL_gmina_Ksi%C4%85%C5%BCki_COA.png/250px-POL_gmina_Ksi%C4%85%C5%BCki_CO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928670"/>
            <a:ext cx="2571768" cy="2828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571472" y="48614"/>
            <a:ext cx="8001056" cy="6453335"/>
          </a:xfrm>
        </p:spPr>
        <p:txBody>
          <a:bodyPr>
            <a:normAutofit fontScale="62500" lnSpcReduction="20000"/>
          </a:bodyPr>
          <a:lstStyle/>
          <a:p>
            <a:endParaRPr lang="pl-PL" sz="6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sz="11200" dirty="0">
                <a:solidFill>
                  <a:srgbClr val="FF0000"/>
                </a:solidFill>
              </a:rPr>
              <a:t>03.12.2019 r.</a:t>
            </a:r>
          </a:p>
          <a:p>
            <a:pPr marL="0" indent="0">
              <a:buNone/>
            </a:pPr>
            <a:r>
              <a:rPr lang="pl-PL" sz="7600" dirty="0">
                <a:solidFill>
                  <a:srgbClr val="00B050"/>
                </a:solidFill>
              </a:rPr>
              <a:t>- Komisje wspólne w sprawie  budżetu gminy na 2020r.</a:t>
            </a:r>
          </a:p>
          <a:p>
            <a:pPr marL="0" indent="0">
              <a:buNone/>
            </a:pPr>
            <a:r>
              <a:rPr lang="pl-PL" sz="7600" dirty="0">
                <a:solidFill>
                  <a:srgbClr val="00B050"/>
                </a:solidFill>
              </a:rPr>
              <a:t>- Jubileusz PCK</a:t>
            </a:r>
            <a:endParaRPr lang="pl-PL" sz="76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pl-PL" sz="11200" dirty="0">
                <a:solidFill>
                  <a:srgbClr val="FF0000"/>
                </a:solidFill>
              </a:rPr>
              <a:t>05.12.2019 r.</a:t>
            </a:r>
          </a:p>
          <a:p>
            <a:pPr marL="0" indent="0">
              <a:buNone/>
            </a:pPr>
            <a:r>
              <a:rPr lang="pl-PL" sz="6500" dirty="0"/>
              <a:t>spotkanie w Toruniu w sprawie remontu GOK etap II</a:t>
            </a:r>
            <a:endParaRPr lang="pl-PL" sz="6000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6" name="Strzałka w prawo 5"/>
          <p:cNvSpPr/>
          <p:nvPr/>
        </p:nvSpPr>
        <p:spPr>
          <a:xfrm>
            <a:off x="160318" y="908720"/>
            <a:ext cx="50006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Strzałka w prawo 5">
            <a:extLst>
              <a:ext uri="{FF2B5EF4-FFF2-40B4-BE49-F238E27FC236}">
                <a16:creationId xmlns:a16="http://schemas.microsoft.com/office/drawing/2014/main" id="{8EC854E0-B8CE-429B-B023-C5ADF772200B}"/>
              </a:ext>
            </a:extLst>
          </p:cNvPr>
          <p:cNvSpPr/>
          <p:nvPr/>
        </p:nvSpPr>
        <p:spPr>
          <a:xfrm>
            <a:off x="71406" y="3933056"/>
            <a:ext cx="50006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247984-3A56-4EC2-BC0E-2EB9AA64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27" y="1988840"/>
            <a:ext cx="8363272" cy="4752528"/>
          </a:xfrm>
        </p:spPr>
        <p:txBody>
          <a:bodyPr>
            <a:normAutofit fontScale="90000"/>
          </a:bodyPr>
          <a:lstStyle/>
          <a:p>
            <a:pPr algn="l"/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7.12.2019 r. 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sz="4900" dirty="0">
                <a:solidFill>
                  <a:srgbClr val="0070C0"/>
                </a:solidFill>
              </a:rPr>
              <a:t>Mikołajki 2019</a:t>
            </a:r>
            <a:br>
              <a:rPr lang="pl-PL" dirty="0">
                <a:solidFill>
                  <a:srgbClr val="00B050"/>
                </a:solidFill>
              </a:rPr>
            </a:br>
            <a:br>
              <a:rPr lang="pl-PL" dirty="0">
                <a:solidFill>
                  <a:srgbClr val="00B050"/>
                </a:solidFill>
              </a:rPr>
            </a:br>
            <a:br>
              <a:rPr lang="pl-PL" dirty="0">
                <a:solidFill>
                  <a:srgbClr val="00B050"/>
                </a:solidFill>
              </a:rPr>
            </a:br>
            <a:br>
              <a:rPr lang="pl-PL" dirty="0">
                <a:solidFill>
                  <a:srgbClr val="00B050"/>
                </a:solidFill>
              </a:rPr>
            </a:br>
            <a:br>
              <a:rPr lang="pl-PL" dirty="0">
                <a:solidFill>
                  <a:srgbClr val="00B05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09.12.2019 r.</a:t>
            </a:r>
            <a:br>
              <a:rPr lang="pl-PL" dirty="0">
                <a:solidFill>
                  <a:srgbClr val="00B050"/>
                </a:solidFill>
              </a:rPr>
            </a:br>
            <a:r>
              <a:rPr lang="pl-PL" dirty="0">
                <a:solidFill>
                  <a:srgbClr val="00B050"/>
                </a:solidFill>
              </a:rPr>
              <a:t>- Spotkanie  z Zakładem Usług Wodnych Ostrowite;</a:t>
            </a:r>
            <a:br>
              <a:rPr lang="pl-PL" dirty="0">
                <a:solidFill>
                  <a:srgbClr val="00B050"/>
                </a:solidFill>
              </a:rPr>
            </a:br>
            <a:r>
              <a:rPr lang="pl-PL" dirty="0">
                <a:solidFill>
                  <a:srgbClr val="7030A0"/>
                </a:solidFill>
              </a:rPr>
              <a:t>- Spotkanie z G. Banaś – powrót do macierzy.</a:t>
            </a:r>
            <a:br>
              <a:rPr lang="pl-PL" dirty="0">
                <a:solidFill>
                  <a:srgbClr val="00B050"/>
                </a:solidFill>
              </a:rPr>
            </a:br>
            <a:r>
              <a:rPr lang="pl-PL" dirty="0">
                <a:solidFill>
                  <a:srgbClr val="00B050"/>
                </a:solidFill>
              </a:rPr>
              <a:t> </a:t>
            </a:r>
            <a:br>
              <a:rPr lang="pl-PL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pl-PL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pl-PL" dirty="0">
                <a:solidFill>
                  <a:srgbClr val="FF0000"/>
                </a:solidFill>
              </a:rPr>
            </a:b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trzałka w prawo 3">
            <a:extLst>
              <a:ext uri="{FF2B5EF4-FFF2-40B4-BE49-F238E27FC236}">
                <a16:creationId xmlns:a16="http://schemas.microsoft.com/office/drawing/2014/main" id="{C8FE5D41-4F32-489A-A81C-E6D0324CB222}"/>
              </a:ext>
            </a:extLst>
          </p:cNvPr>
          <p:cNvSpPr/>
          <p:nvPr/>
        </p:nvSpPr>
        <p:spPr>
          <a:xfrm>
            <a:off x="217501" y="332656"/>
            <a:ext cx="37017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Strzałka w prawo 5">
            <a:extLst>
              <a:ext uri="{FF2B5EF4-FFF2-40B4-BE49-F238E27FC236}">
                <a16:creationId xmlns:a16="http://schemas.microsoft.com/office/drawing/2014/main" id="{59547DA3-03A9-4242-9E9B-A0D33C242F52}"/>
              </a:ext>
            </a:extLst>
          </p:cNvPr>
          <p:cNvSpPr/>
          <p:nvPr/>
        </p:nvSpPr>
        <p:spPr>
          <a:xfrm>
            <a:off x="142857" y="3923986"/>
            <a:ext cx="420370" cy="472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EAFA017-45A1-4DD5-B426-AE2A35F8F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578" y="301013"/>
            <a:ext cx="2571750" cy="3429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9343383-2DAA-4338-97DA-E9F5FBB2E6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86" y="1390290"/>
            <a:ext cx="2640621" cy="198046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6FF63DA-51B6-4E1E-AF89-8347EF1032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663" y="1593971"/>
            <a:ext cx="2640621" cy="198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95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8565" y="404664"/>
            <a:ext cx="8344709" cy="4824535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pl-PL" sz="4000" dirty="0">
                <a:solidFill>
                  <a:srgbClr val="FF0000"/>
                </a:solidFill>
                <a:ea typeface="+mj-ea"/>
                <a:cs typeface="+mj-cs"/>
              </a:rPr>
              <a:t>10.12.2019 r.</a:t>
            </a:r>
            <a:br>
              <a:rPr lang="pl-PL" sz="4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pl-PL" sz="3600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Rozstrzygnięcie konkursu kulinarnego;</a:t>
            </a:r>
          </a:p>
          <a:p>
            <a:r>
              <a:rPr lang="pl-PL" sz="3600" dirty="0">
                <a:solidFill>
                  <a:srgbClr val="FFC000"/>
                </a:solidFill>
                <a:ea typeface="+mj-ea"/>
                <a:cs typeface="+mj-cs"/>
              </a:rPr>
              <a:t>- 100 lecie inspekcji sanitarnej</a:t>
            </a:r>
          </a:p>
          <a:p>
            <a:endParaRPr lang="pl-PL" sz="3600" dirty="0">
              <a:solidFill>
                <a:srgbClr val="FFC000"/>
              </a:solidFill>
              <a:ea typeface="+mj-ea"/>
              <a:cs typeface="+mj-cs"/>
            </a:endParaRPr>
          </a:p>
          <a:p>
            <a:endParaRPr lang="pl-PL" sz="3600" dirty="0">
              <a:solidFill>
                <a:srgbClr val="FFC000"/>
              </a:solidFill>
              <a:ea typeface="+mj-ea"/>
              <a:cs typeface="+mj-cs"/>
            </a:endParaRPr>
          </a:p>
          <a:p>
            <a:endParaRPr lang="pl-PL" sz="3600" dirty="0">
              <a:solidFill>
                <a:srgbClr val="FFC000"/>
              </a:solidFill>
              <a:ea typeface="+mj-ea"/>
              <a:cs typeface="+mj-cs"/>
            </a:endParaRPr>
          </a:p>
          <a:p>
            <a:endParaRPr lang="pl-PL" sz="3600" dirty="0">
              <a:solidFill>
                <a:srgbClr val="FFC000"/>
              </a:solidFill>
              <a:ea typeface="+mj-ea"/>
              <a:cs typeface="+mj-cs"/>
            </a:endParaRPr>
          </a:p>
          <a:p>
            <a:endParaRPr lang="pl-PL" sz="3600" dirty="0">
              <a:solidFill>
                <a:srgbClr val="FFC000"/>
              </a:solidFill>
              <a:ea typeface="+mj-ea"/>
              <a:cs typeface="+mj-cs"/>
            </a:endParaRPr>
          </a:p>
          <a:p>
            <a:br>
              <a:rPr lang="pl-PL" sz="4000" dirty="0">
                <a:solidFill>
                  <a:srgbClr val="00B050"/>
                </a:solidFill>
                <a:ea typeface="+mj-ea"/>
                <a:cs typeface="+mj-cs"/>
              </a:rPr>
            </a:br>
            <a:endParaRPr lang="pl-PL" sz="2800" dirty="0">
              <a:solidFill>
                <a:srgbClr val="FF0000"/>
              </a:solidFill>
              <a:ea typeface="+mj-ea"/>
              <a:cs typeface="+mj-cs"/>
            </a:endParaRPr>
          </a:p>
          <a:p>
            <a:pPr marL="457200" indent="-457200">
              <a:buFontTx/>
              <a:buChar char="-"/>
            </a:pPr>
            <a:endParaRPr lang="pl-PL" sz="2800" dirty="0">
              <a:solidFill>
                <a:srgbClr val="FF0000"/>
              </a:solidFill>
              <a:ea typeface="+mj-ea"/>
              <a:cs typeface="+mj-cs"/>
            </a:endParaRPr>
          </a:p>
          <a:p>
            <a:endParaRPr lang="pl-PL" sz="2800" dirty="0">
              <a:solidFill>
                <a:srgbClr val="FF0000"/>
              </a:solidFill>
              <a:ea typeface="+mj-ea"/>
              <a:cs typeface="+mj-cs"/>
            </a:endParaRPr>
          </a:p>
          <a:p>
            <a:endParaRPr lang="pl-PL" sz="2800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7" name="Strzałka w prawo 6">
            <a:extLst>
              <a:ext uri="{FF2B5EF4-FFF2-40B4-BE49-F238E27FC236}">
                <a16:creationId xmlns:a16="http://schemas.microsoft.com/office/drawing/2014/main" id="{138DB2AA-2B0A-403F-A25E-92A4B64336E6}"/>
              </a:ext>
            </a:extLst>
          </p:cNvPr>
          <p:cNvSpPr/>
          <p:nvPr/>
        </p:nvSpPr>
        <p:spPr>
          <a:xfrm>
            <a:off x="221070" y="568456"/>
            <a:ext cx="35719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943DCB3-14FB-48C2-9AFA-3EB75B6D9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55628"/>
            <a:ext cx="4091947" cy="306896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4E2E90A-7698-4E45-A8E7-02FEC836E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02" y="2755628"/>
            <a:ext cx="4601194" cy="30689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78221" y="332657"/>
            <a:ext cx="8344709" cy="4824535"/>
          </a:xfrm>
        </p:spPr>
        <p:txBody>
          <a:bodyPr>
            <a:noAutofit/>
          </a:bodyPr>
          <a:lstStyle/>
          <a:p>
            <a:r>
              <a:rPr lang="pl-PL" sz="3200" b="1" dirty="0">
                <a:solidFill>
                  <a:srgbClr val="FF0000"/>
                </a:solidFill>
              </a:rPr>
              <a:t>11.12.2019</a:t>
            </a:r>
            <a:r>
              <a:rPr lang="pl-PL" sz="4000" dirty="0">
                <a:solidFill>
                  <a:srgbClr val="FF0000"/>
                </a:solidFill>
              </a:rPr>
              <a:t>r.</a:t>
            </a:r>
            <a:endParaRPr lang="pl-PL" sz="3200" b="1" dirty="0">
              <a:solidFill>
                <a:srgbClr val="FF0000"/>
              </a:solidFill>
            </a:endParaRPr>
          </a:p>
          <a:p>
            <a:r>
              <a:rPr lang="pl-PL" sz="2800" dirty="0">
                <a:solidFill>
                  <a:srgbClr val="00B050"/>
                </a:solidFill>
              </a:rPr>
              <a:t>Festyn świąteczny szkoła</a:t>
            </a:r>
          </a:p>
          <a:p>
            <a:r>
              <a:rPr lang="pl-PL" sz="2800" dirty="0">
                <a:solidFill>
                  <a:srgbClr val="7030A0"/>
                </a:solidFill>
              </a:rPr>
              <a:t>- 50- lecie ślubu</a:t>
            </a:r>
          </a:p>
          <a:p>
            <a:pPr marL="457200" indent="-457200">
              <a:buFontTx/>
              <a:buChar char="-"/>
            </a:pPr>
            <a:endParaRPr lang="pl-PL" sz="2800" dirty="0">
              <a:solidFill>
                <a:srgbClr val="92D050"/>
              </a:solidFill>
              <a:ea typeface="+mj-ea"/>
              <a:cs typeface="+mj-cs"/>
            </a:endParaRPr>
          </a:p>
          <a:p>
            <a:r>
              <a:rPr lang="pl-PL" sz="2800" b="1" dirty="0">
                <a:solidFill>
                  <a:srgbClr val="FF0000"/>
                </a:solidFill>
                <a:ea typeface="+mj-ea"/>
                <a:cs typeface="+mj-cs"/>
              </a:rPr>
              <a:t>12.12.2019 r.</a:t>
            </a:r>
          </a:p>
          <a:p>
            <a:r>
              <a:rPr lang="pl-PL" sz="2800" dirty="0">
                <a:solidFill>
                  <a:srgbClr val="92D050"/>
                </a:solidFill>
                <a:ea typeface="+mj-ea"/>
                <a:cs typeface="+mj-cs"/>
              </a:rPr>
              <a:t>Konkurs piosenek i kolęd śpiewany w języku angielskim </a:t>
            </a:r>
          </a:p>
          <a:p>
            <a:r>
              <a:rPr lang="pl-PL" sz="2800" dirty="0">
                <a:solidFill>
                  <a:srgbClr val="92D050"/>
                </a:solidFill>
                <a:ea typeface="+mj-ea"/>
                <a:cs typeface="+mj-cs"/>
              </a:rPr>
              <a:t>i niemieckim</a:t>
            </a:r>
          </a:p>
          <a:p>
            <a:endParaRPr lang="pl-PL" sz="2800" dirty="0">
              <a:solidFill>
                <a:srgbClr val="FF0000"/>
              </a:solidFill>
              <a:ea typeface="+mj-ea"/>
              <a:cs typeface="+mj-cs"/>
            </a:endParaRPr>
          </a:p>
          <a:p>
            <a:endParaRPr lang="pl-PL" sz="2800" dirty="0">
              <a:solidFill>
                <a:srgbClr val="FF0000"/>
              </a:solidFill>
              <a:ea typeface="+mj-ea"/>
              <a:cs typeface="+mj-cs"/>
            </a:endParaRPr>
          </a:p>
          <a:p>
            <a:endParaRPr lang="pl-PL" sz="2800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7" name="Strzałka w prawo 6">
            <a:extLst>
              <a:ext uri="{FF2B5EF4-FFF2-40B4-BE49-F238E27FC236}">
                <a16:creationId xmlns:a16="http://schemas.microsoft.com/office/drawing/2014/main" id="{138DB2AA-2B0A-403F-A25E-92A4B64336E6}"/>
              </a:ext>
            </a:extLst>
          </p:cNvPr>
          <p:cNvSpPr/>
          <p:nvPr/>
        </p:nvSpPr>
        <p:spPr>
          <a:xfrm>
            <a:off x="221070" y="568456"/>
            <a:ext cx="35719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D4601D8-A852-4A4E-B9ED-9B9869204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91" y="2620759"/>
            <a:ext cx="390178" cy="42066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563B480-ED03-46EE-9AE7-6B2CCE103B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7069"/>
            <a:ext cx="3419872" cy="256490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A4FC04BF-DFC1-4A3B-9D35-603FD39D7F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9335"/>
            <a:ext cx="3707904" cy="278092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A9D960A-8B2A-421C-A2F5-5E7EC7F4BA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93" y="3556493"/>
            <a:ext cx="4802096" cy="32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5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3A9719-5A27-40BD-984F-7DD0B5945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71" y="282989"/>
            <a:ext cx="8003232" cy="6386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13.12.2019 r.</a:t>
            </a:r>
          </a:p>
          <a:p>
            <a:pPr marL="0" indent="0">
              <a:buNone/>
            </a:pP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-Zakończenie projektu Działaj Lokalnie w GOK.</a:t>
            </a:r>
            <a:endParaRPr lang="pl-PL" dirty="0"/>
          </a:p>
          <a:p>
            <a:pPr marL="0" lv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pl-PL" dirty="0">
                <a:solidFill>
                  <a:srgbClr val="FF0000"/>
                </a:solidFill>
              </a:rPr>
              <a:t>18.12.2019 r. 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Spotkanie opłatkowe dla samotnych;</a:t>
            </a:r>
          </a:p>
          <a:p>
            <a:pPr>
              <a:buFontTx/>
              <a:buChar char="-"/>
            </a:pPr>
            <a:r>
              <a:rPr lang="pl-PL" dirty="0">
                <a:solidFill>
                  <a:srgbClr val="FFC000"/>
                </a:solidFill>
              </a:rPr>
              <a:t>Spotkanie opłatkowe powiatowe.</a:t>
            </a:r>
            <a:endParaRPr lang="pl-PL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pl-PL" sz="3000" dirty="0">
                <a:solidFill>
                  <a:srgbClr val="FF0000"/>
                </a:solidFill>
              </a:rPr>
              <a:t>20.12.2019 r.</a:t>
            </a:r>
          </a:p>
          <a:p>
            <a:pPr marL="0" lvl="0" indent="0">
              <a:buNone/>
            </a:pPr>
            <a:r>
              <a:rPr lang="pl-PL" sz="3000" dirty="0">
                <a:solidFill>
                  <a:srgbClr val="FF0000"/>
                </a:solidFill>
              </a:rPr>
              <a:t>- Wigilia koło Caritas i koło patriotyczne;</a:t>
            </a:r>
          </a:p>
          <a:p>
            <a:pPr lvl="0">
              <a:buFontTx/>
              <a:buChar char="-"/>
            </a:pPr>
            <a:r>
              <a:rPr lang="pl-PL" sz="3000" dirty="0">
                <a:solidFill>
                  <a:srgbClr val="0070C0"/>
                </a:solidFill>
              </a:rPr>
              <a:t>Czytanie przedszkolakom bajki;</a:t>
            </a:r>
          </a:p>
          <a:p>
            <a:pPr lvl="0">
              <a:buFontTx/>
              <a:buChar char="-"/>
            </a:pPr>
            <a:r>
              <a:rPr lang="pl-PL" sz="3000" dirty="0">
                <a:solidFill>
                  <a:srgbClr val="00B050"/>
                </a:solidFill>
              </a:rPr>
              <a:t>Spotkanie opłatkowe z pracownikami</a:t>
            </a:r>
          </a:p>
          <a:p>
            <a:pPr>
              <a:buFontTx/>
              <a:buChar char="-"/>
            </a:pPr>
            <a:endParaRPr lang="pl-PL" dirty="0">
              <a:solidFill>
                <a:srgbClr val="7030A0"/>
              </a:solidFill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C1BF5EB-B840-4834-9CF2-BB1F6C081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13" y="312204"/>
            <a:ext cx="390178" cy="42066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5329DA9B-DE41-4BAB-A556-57B08A8EC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41" y="2204864"/>
            <a:ext cx="390178" cy="42066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484E3A8-1A7A-43EF-9120-106386FD3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47" y="3830588"/>
            <a:ext cx="390178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2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DAE4D0D4-4B27-410E-9CB3-36C73918D7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9857"/>
            <a:ext cx="3419872" cy="256490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68CF7EE-7353-4408-BBB2-CE361B5FB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6429"/>
            <a:ext cx="3767401" cy="282555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5CBC824-7AD6-4E8F-9674-5D4D3F955B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57" y="3926769"/>
            <a:ext cx="3230015" cy="2422511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4096652-CAC0-46BD-96F3-1AAE62EA5D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411" y="4293096"/>
            <a:ext cx="3230014" cy="2422511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FB2C5AE2-995C-401E-BD68-55C2B2CAB5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500" y="2824004"/>
            <a:ext cx="2918894" cy="21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76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1A0D60-98DA-4FB7-A0A2-7049A8390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5112567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solidFill>
                  <a:srgbClr val="FF0000"/>
                </a:solidFill>
              </a:rPr>
              <a:t>22.12.2019 r.</a:t>
            </a:r>
            <a:br>
              <a:rPr lang="pl-PL" dirty="0"/>
            </a:br>
            <a:r>
              <a:rPr lang="pl-PL" dirty="0"/>
              <a:t>-</a:t>
            </a:r>
            <a:r>
              <a:rPr lang="pl-PL" dirty="0">
                <a:solidFill>
                  <a:srgbClr val="92D050"/>
                </a:solidFill>
              </a:rPr>
              <a:t>jasełka GOK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>
                <a:solidFill>
                  <a:srgbClr val="FF0000"/>
                </a:solidFill>
              </a:rPr>
              <a:t>30.12.2019 r.</a:t>
            </a:r>
            <a:br>
              <a:rPr lang="pl-PL" dirty="0"/>
            </a:br>
            <a:r>
              <a:rPr lang="pl-PL" dirty="0">
                <a:solidFill>
                  <a:srgbClr val="0070C0"/>
                </a:solidFill>
              </a:rPr>
              <a:t>Komisje wspólne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E9E197D-B641-49CC-A5CC-2EDB659F271C}"/>
              </a:ext>
            </a:extLst>
          </p:cNvPr>
          <p:cNvSpPr/>
          <p:nvPr/>
        </p:nvSpPr>
        <p:spPr>
          <a:xfrm>
            <a:off x="935596" y="5805264"/>
            <a:ext cx="72728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l-PL" sz="3000" dirty="0">
                <a:solidFill>
                  <a:srgbClr val="FF0000"/>
                </a:solidFill>
              </a:rPr>
              <a:t>Zmiany do budżetu wprowadziłem </a:t>
            </a:r>
            <a:r>
              <a:rPr lang="pl-PL" sz="3000">
                <a:solidFill>
                  <a:srgbClr val="FF0000"/>
                </a:solidFill>
              </a:rPr>
              <a:t>– 4 razy</a:t>
            </a:r>
            <a:endParaRPr lang="pl-PL" sz="3000" dirty="0">
              <a:solidFill>
                <a:srgbClr val="FF0000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FC05253-9DC7-489E-85AB-67DE19EE6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04664"/>
            <a:ext cx="4428492" cy="332136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79F44C5-5747-4D76-B2B3-B79725C27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47" y="3861048"/>
            <a:ext cx="390178" cy="42066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B2B538F-181A-40C2-9955-F33CC795F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47" y="466467"/>
            <a:ext cx="390178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97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E2D405B-CEB3-447B-BC12-BB20E8541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0" y="440363"/>
            <a:ext cx="3035829" cy="227687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2DA778B-C567-468D-A770-B85C21D06B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912" y="449364"/>
            <a:ext cx="1812167" cy="230425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865B417-9849-46FA-96F5-E5607CDB77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40363"/>
            <a:ext cx="3096344" cy="232225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404A017-F43C-431B-9076-3240454E88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2808312" cy="374441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154A4FC-F629-401F-8ECD-0FCEB56E37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190664"/>
            <a:ext cx="2386328" cy="340668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BD9F746-CFB9-4D34-83ED-A7F68B32DD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576" y="3190664"/>
            <a:ext cx="2409732" cy="340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3343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6610</TotalTime>
  <Words>398</Words>
  <Application>Microsoft Office PowerPoint</Application>
  <PresentationFormat>Pokaz na ekranie (4:3)</PresentationFormat>
  <Paragraphs>48</Paragraphs>
  <Slides>16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Trebuchet MS</vt:lpstr>
      <vt:lpstr>Wingdings 3</vt:lpstr>
      <vt:lpstr>Motyw pakietu Office</vt:lpstr>
      <vt:lpstr>Faseta</vt:lpstr>
      <vt:lpstr> Sprawozdanie z działalności  Wójta Gminy Książki  za okres  27.11.2019 r. - 30.12.2019 r.</vt:lpstr>
      <vt:lpstr>Prezentacja programu PowerPoint</vt:lpstr>
      <vt:lpstr> 7.12.2019 r.   Mikołajki 2019     09.12.2019 r. - Spotkanie  z Zakładem Usług Wodnych Ostrowite; - Spotkanie z G. Banaś – powrót do macierzy.     </vt:lpstr>
      <vt:lpstr>Prezentacja programu PowerPoint</vt:lpstr>
      <vt:lpstr>Prezentacja programu PowerPoint</vt:lpstr>
      <vt:lpstr>Prezentacja programu PowerPoint</vt:lpstr>
      <vt:lpstr>Prezentacja programu PowerPoint</vt:lpstr>
      <vt:lpstr>22.12.2019 r. -jasełka GOK    30.12.2019 r. Komisje wspólne </vt:lpstr>
      <vt:lpstr>Prezentacja programu PowerPoint</vt:lpstr>
      <vt:lpstr>Dofinansowanie z ARiMR  do płyt obornikowych,  silosów,  zbiorników na gnojowicę do 50% dofinansowania </vt:lpstr>
      <vt:lpstr>Budżet Gminy Książki </vt:lpstr>
      <vt:lpstr>Prezentacja programu PowerPoint</vt:lpstr>
      <vt:lpstr>             Zadania inwestycyjne - Zakup wodomierzy etap III; - Dotacja dla starostwa na przebudowę  drogi ul. Szkolna - Główna; - Przebudowa drogi Blizno, Osieczek, Blizienko, Zaskocz-Jaworze; - Centrum Aktywnego wypoczynku  w Gminie Książki; - Odnawialne źródła energii w Gminie Książki;</vt:lpstr>
      <vt:lpstr>- Utworzenie Międzypokoleniowego Parku Przyrodniczo-Edukacyjnego  w Książkach; - Utwardzenie placu targowego  w Książkach; - Remont 1 klasy w szkole podstawowej; - Zakup książek do biblioteki szkolnej.  Łączny koszt inwestycji 6 568 503,00zł</vt:lpstr>
      <vt:lpstr>Fundusz sołecki na 2019 r. 211.094,48 zł  Organizacje pozarządowe będą mogły liczyć na  40 000,00 zł</vt:lpstr>
      <vt:lpstr>                    Dziękuję za uwagę.                  Krzysztof Zieliński                               Urząd Gminy w Książkach                                 ul. Bankowa 4                                87-222 Książki                           e-mail: wojt@gminaksiazki.pl                             tel. 667-924-100</vt:lpstr>
    </vt:vector>
  </TitlesOfParts>
  <Company>FSPDMaIS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Przebudowa chodnika  ul. Główna w Książkach</dc:title>
  <dc:creator>Krzysztof</dc:creator>
  <cp:lastModifiedBy>k.zielinski</cp:lastModifiedBy>
  <cp:revision>287</cp:revision>
  <dcterms:created xsi:type="dcterms:W3CDTF">2018-11-28T20:43:11Z</dcterms:created>
  <dcterms:modified xsi:type="dcterms:W3CDTF">2019-12-30T11:46:40Z</dcterms:modified>
</cp:coreProperties>
</file>